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5" r:id="rId4"/>
    <p:sldId id="263" r:id="rId5"/>
    <p:sldId id="264" r:id="rId6"/>
    <p:sldId id="277" r:id="rId7"/>
    <p:sldId id="266" r:id="rId8"/>
    <p:sldId id="267" r:id="rId9"/>
    <p:sldId id="268" r:id="rId10"/>
    <p:sldId id="269" r:id="rId11"/>
    <p:sldId id="278" r:id="rId12"/>
    <p:sldId id="270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2478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8424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CEDA7-C12F-4C02-A6CA-9B14246A6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B3659-9B9D-426A-8A3F-A132FEC39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81AC6-1C20-4ABF-92DA-6851FA493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8C747-9F2F-4C7A-BCD9-3D51AB2E3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A27E-4680-4E22-B2EC-BA49DDD03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DCF64-C405-4FB8-870B-FDE34F731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79BDA-CCAB-4A92-ADB7-FE4E36DD7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4317E-25C3-4606-A068-E3E192F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5D9B4-F4F3-4A3B-A219-ED3874B5F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4C287-F8C4-4648-8846-3267D0F0E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9672F-DD5A-4384-81F1-C3C031F61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B9EF6EAC-3C46-4C86-8381-2B6DA54B1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yquote.com/quotes/quotes/m/mikehuckab168095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DCFC0E7-E8C7-47AE-AAA6-7166BF8F6FFA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3</a:t>
            </a:r>
            <a:r>
              <a:rPr lang="en-US" smtClean="0">
                <a:solidFill>
                  <a:srgbClr val="D60093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: </a:t>
            </a:r>
            <a:r>
              <a:rPr lang="en-CA" smtClean="0">
                <a:solidFill>
                  <a:srgbClr val="B42478"/>
                </a:solidFill>
              </a:rPr>
              <a:t>Programming for Students with Learning Disabilities </a:t>
            </a:r>
            <a:endParaRPr lang="en-US" smtClean="0">
              <a:solidFill>
                <a:srgbClr val="B42478"/>
              </a:solidFill>
              <a:latin typeface="Tahoma" pitchFamily="34" charset="0"/>
              <a:cs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Tuesday 2:45 – 4:45 pm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  <a:p>
            <a:pPr marL="39688" indent="0" algn="ctr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28600" y="242888"/>
            <a:ext cx="8686800" cy="976312"/>
          </a:xfrm>
        </p:spPr>
        <p:txBody>
          <a:bodyPr/>
          <a:lstStyle/>
          <a:p>
            <a:r>
              <a:rPr lang="en-CA" sz="4000" b="1" dirty="0" smtClean="0"/>
              <a:t>Consolidation</a:t>
            </a:r>
            <a:r>
              <a:rPr lang="en-CA" sz="4000" b="1" dirty="0" smtClean="0"/>
              <a:t>: Problem Solving!!</a:t>
            </a:r>
            <a:endParaRPr lang="en-CA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57800"/>
          </a:xfrm>
        </p:spPr>
        <p:txBody>
          <a:bodyPr/>
          <a:lstStyle/>
          <a:p>
            <a:r>
              <a:rPr lang="en-CA" dirty="0" smtClean="0"/>
              <a:t>Choose a partner from a different expert group.</a:t>
            </a:r>
            <a:endParaRPr lang="en-CA" u="sng" dirty="0" smtClean="0"/>
          </a:p>
          <a:p>
            <a:r>
              <a:rPr lang="en-CA" dirty="0" smtClean="0"/>
              <a:t>Discuss </a:t>
            </a:r>
            <a:r>
              <a:rPr lang="en-CA" dirty="0" smtClean="0"/>
              <a:t>the following problem:</a:t>
            </a:r>
          </a:p>
          <a:p>
            <a:pPr marL="39688" indent="0">
              <a:buNone/>
            </a:pPr>
            <a:r>
              <a:rPr lang="en-CA" dirty="0" smtClean="0"/>
              <a:t>Make a design with 6 pattern blocks so that trapezoids make half of the total area.  Draw a picture to show your answer, please!</a:t>
            </a:r>
          </a:p>
          <a:p>
            <a:pPr marL="39688" indent="0">
              <a:buNone/>
            </a:pPr>
            <a:endParaRPr lang="en-CA" dirty="0" smtClean="0"/>
          </a:p>
          <a:p>
            <a:pPr marL="39688" indent="0">
              <a:buNone/>
            </a:pPr>
            <a:r>
              <a:rPr lang="en-CA" dirty="0" smtClean="0"/>
              <a:t> 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5275520-3D92-4187-98F7-F74AB9C3ED77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10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" name="Trapezoid 1"/>
          <p:cNvSpPr/>
          <p:nvPr/>
        </p:nvSpPr>
        <p:spPr bwMode="auto">
          <a:xfrm>
            <a:off x="2677391" y="4267200"/>
            <a:ext cx="2971800" cy="1295400"/>
          </a:xfrm>
          <a:prstGeom prst="trapezoid">
            <a:avLst/>
          </a:prstGeom>
          <a:solidFill>
            <a:srgbClr val="BBE0E3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Consolidation Continued…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Create accommodations for this lesson based on all 5 cognitive processes.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C8C747-9F2F-4C7A-BCD9-3D51AB2E3B0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9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Reflection: Your Choice</a:t>
            </a:r>
            <a:endParaRPr lang="en-CA" baseline="-250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Describe three distinct ways you will use the understandings from these plenary/breakout sessions in your teaching.</a:t>
            </a:r>
          </a:p>
          <a:p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39725" indent="-163513">
              <a:defRPr/>
            </a:pPr>
            <a:r>
              <a:rPr lang="en-CA" dirty="0" smtClean="0"/>
              <a:t>Comment on the implications of the following quote on your teaching career.</a:t>
            </a:r>
            <a:endParaRPr lang="en-CA" b="1" u="sng" dirty="0" smtClean="0"/>
          </a:p>
          <a:p>
            <a:pPr algn="ctr">
              <a:buNone/>
              <a:defRPr/>
            </a:pPr>
            <a:r>
              <a:rPr lang="en-CA" sz="2400" i="1" dirty="0" smtClean="0"/>
              <a:t>“Inside every human being there are treasures to unlock.”</a:t>
            </a: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400" dirty="0" smtClean="0">
                <a:hlinkClick r:id="rId2"/>
              </a:rPr>
              <a:t>Mike </a:t>
            </a:r>
            <a:r>
              <a:rPr lang="en-CA" sz="2400" dirty="0" err="1" smtClean="0">
                <a:hlinkClick r:id="rId2"/>
              </a:rPr>
              <a:t>Huckabee</a:t>
            </a:r>
            <a:r>
              <a:rPr lang="en-CA" sz="2400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D30885-3D4F-493C-8610-57B06E4776D9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509713"/>
          </a:xfrm>
        </p:spPr>
        <p:txBody>
          <a:bodyPr rIns="132080"/>
          <a:lstStyle/>
          <a:p>
            <a:pPr indent="0" eaLnBrk="1" hangingPunct="1"/>
            <a:r>
              <a:rPr lang="en-US" smtClean="0"/>
              <a:t>I. E. P. </a:t>
            </a:r>
            <a:r>
              <a:rPr lang="en-US" baseline="-25000" smtClean="0"/>
              <a:t>(Individual Education Plan)</a:t>
            </a:r>
            <a:endParaRPr lang="en-US" smtClean="0"/>
          </a:p>
        </p:txBody>
      </p:sp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 rIns="132080"/>
          <a:lstStyle/>
          <a:p>
            <a:pPr eaLnBrk="1" hangingPunct="1"/>
            <a:r>
              <a:rPr lang="en-CA" smtClean="0"/>
              <a:t>Find a partner that you have not yet met.</a:t>
            </a:r>
          </a:p>
          <a:p>
            <a:pPr eaLnBrk="1" hangingPunct="1"/>
            <a:r>
              <a:rPr lang="en-CA" smtClean="0"/>
              <a:t>Create a unique set of words to be represented by the acronym IEP that reflects what Connie and Ruth discussed in the plenary, </a:t>
            </a:r>
          </a:p>
          <a:p>
            <a:pPr eaLnBrk="1" hangingPunct="1">
              <a:buFont typeface="Arial" charset="0"/>
              <a:buNone/>
            </a:pPr>
            <a:r>
              <a:rPr lang="en-CA" smtClean="0"/>
              <a:t>	e.g. YRCDS: Inclusion Engagement Performance”. </a:t>
            </a:r>
          </a:p>
          <a:p>
            <a:pPr eaLnBrk="1" hangingPunct="1"/>
            <a:r>
              <a:rPr lang="en-CA" smtClean="0"/>
              <a:t>Share acronyms with the large group.</a:t>
            </a:r>
            <a:endParaRPr lang="en-CA" b="1" u="sng" smtClean="0"/>
          </a:p>
          <a:p>
            <a:pPr eaLnBrk="1" hangingPunct="1"/>
            <a:endParaRPr lang="en-US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D816B0-7A60-4C05-9FD3-3B92FB2A8494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735AA6C0-385F-4F12-9D76-94611D8F3505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09713"/>
          </a:xfrm>
        </p:spPr>
        <p:txBody>
          <a:bodyPr/>
          <a:lstStyle/>
          <a:p>
            <a:r>
              <a:rPr lang="en-CA" smtClean="0"/>
              <a:t>Participant Learning Goals: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495800"/>
          </a:xfrm>
        </p:spPr>
        <p:txBody>
          <a:bodyPr/>
          <a:lstStyle/>
          <a:p>
            <a:pPr marL="39688" indent="0">
              <a:buFont typeface="Arial" pitchFamily="34" charset="0"/>
              <a:buNone/>
              <a:defRPr/>
            </a:pPr>
            <a:r>
              <a:rPr lang="en-US" sz="3000" dirty="0">
                <a:sym typeface="Arial" pitchFamily="34" charset="0"/>
              </a:rPr>
              <a:t>Participants will</a:t>
            </a:r>
            <a:r>
              <a:rPr lang="en-US" sz="3000" dirty="0" smtClean="0">
                <a:sym typeface="Arial" pitchFamily="34" charset="0"/>
              </a:rPr>
              <a:t>:</a:t>
            </a:r>
            <a:endParaRPr lang="en-CA" sz="3000" dirty="0">
              <a:sym typeface="Arial" pitchFamily="34" charset="0"/>
            </a:endParaRPr>
          </a:p>
          <a:p>
            <a:pPr>
              <a:defRPr/>
            </a:pPr>
            <a:r>
              <a:rPr lang="en-CA" sz="3000" dirty="0" smtClean="0"/>
              <a:t>demonstrate understanding of 5 cognitive processes; verbal comprehension, perceptual reasoning, working memory, processing speed and visual motor integration and executive functioning.</a:t>
            </a:r>
          </a:p>
          <a:p>
            <a:pPr>
              <a:defRPr/>
            </a:pPr>
            <a:r>
              <a:rPr lang="en-CA" sz="3000" dirty="0" smtClean="0"/>
              <a:t>apply understanding of 5 cognitive processes to program for students with learning disabilities.</a:t>
            </a:r>
            <a:endParaRPr lang="en-CA" sz="3000" dirty="0">
              <a:sym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CA" sz="3000" dirty="0">
              <a:sym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The 5 Cognitive Processes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71800"/>
          </a:xfrm>
        </p:spPr>
        <p:txBody>
          <a:bodyPr/>
          <a:lstStyle/>
          <a:p>
            <a:r>
              <a:rPr lang="en-US" smtClean="0"/>
              <a:t>Verbal Comprehension</a:t>
            </a:r>
          </a:p>
          <a:p>
            <a:r>
              <a:rPr lang="en-US" smtClean="0"/>
              <a:t>Perceptual Reasoning</a:t>
            </a:r>
          </a:p>
          <a:p>
            <a:r>
              <a:rPr lang="en-US" smtClean="0"/>
              <a:t>Working Memory</a:t>
            </a:r>
          </a:p>
          <a:p>
            <a:r>
              <a:rPr lang="en-US" smtClean="0"/>
              <a:t>Processing Speed/Visual Motor Integration</a:t>
            </a:r>
          </a:p>
          <a:p>
            <a:r>
              <a:rPr lang="en-US" smtClean="0"/>
              <a:t>Executive Functioning</a:t>
            </a:r>
          </a:p>
          <a:p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DE1EC29-F2C5-4974-B723-B9A81A267D6A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915400" cy="1509713"/>
          </a:xfrm>
        </p:spPr>
        <p:txBody>
          <a:bodyPr/>
          <a:lstStyle/>
          <a:p>
            <a:pPr indent="0"/>
            <a:r>
              <a:rPr lang="en-US" sz="4000" smtClean="0"/>
              <a:t>Jigsaw Activity: Applying our Learning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43400"/>
          </a:xfrm>
        </p:spPr>
        <p:txBody>
          <a:bodyPr/>
          <a:lstStyle/>
          <a:p>
            <a:r>
              <a:rPr lang="en-CA" dirty="0" smtClean="0"/>
              <a:t>Form Home Groups of 5 members.</a:t>
            </a:r>
          </a:p>
          <a:p>
            <a:r>
              <a:rPr lang="en-CA" dirty="0" smtClean="0"/>
              <a:t>Discuss the primary fraction lesson -  its learning goals, math content and what to expect from students.</a:t>
            </a:r>
          </a:p>
          <a:p>
            <a:r>
              <a:rPr lang="en-CA" dirty="0" smtClean="0"/>
              <a:t>Select 1 clip from the paper clip chain. Each colour will represent one selected process in the home group.</a:t>
            </a:r>
          </a:p>
          <a:p>
            <a:endParaRPr lang="en-US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C27CE2-5F9D-4966-95E7-A9CBD29AAE0F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smtClean="0"/>
              <a:t>The 5 Cognitive Processes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9220200" cy="2971800"/>
          </a:xfrm>
        </p:spPr>
        <p:txBody>
          <a:bodyPr/>
          <a:lstStyle/>
          <a:p>
            <a:r>
              <a:rPr lang="en-US" sz="3000" dirty="0" smtClean="0"/>
              <a:t>Verbal Comprehension (green)</a:t>
            </a:r>
          </a:p>
          <a:p>
            <a:r>
              <a:rPr lang="en-US" sz="3000" dirty="0" smtClean="0"/>
              <a:t>Perceptual Reasoning (pink)</a:t>
            </a:r>
          </a:p>
          <a:p>
            <a:r>
              <a:rPr lang="en-US" sz="3000" dirty="0" smtClean="0"/>
              <a:t>Working Memory (yellow)</a:t>
            </a:r>
          </a:p>
          <a:p>
            <a:r>
              <a:rPr lang="en-US" sz="3000" dirty="0" smtClean="0"/>
              <a:t>Processing Speed/Visual Motor Integration (blue)</a:t>
            </a:r>
          </a:p>
          <a:p>
            <a:r>
              <a:rPr lang="en-US" sz="3000" dirty="0" smtClean="0"/>
              <a:t>Executive Functioning (red)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94B4C-CE40-4959-812D-43D0D1C1C291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1128712"/>
          </a:xfrm>
        </p:spPr>
        <p:txBody>
          <a:bodyPr/>
          <a:lstStyle/>
          <a:p>
            <a:r>
              <a:rPr lang="en-CA" b="1" smtClean="0"/>
              <a:t>Expert Group Activity:</a:t>
            </a:r>
            <a:endParaRPr lang="en-CA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114800"/>
          </a:xfrm>
        </p:spPr>
        <p:txBody>
          <a:bodyPr/>
          <a:lstStyle/>
          <a:p>
            <a:r>
              <a:rPr lang="en-CA" dirty="0" smtClean="0"/>
              <a:t>Home group members split into expert groups organized by cognitive process (about 6-7 members per expert group). </a:t>
            </a:r>
          </a:p>
          <a:p>
            <a:endParaRPr lang="en-CA" dirty="0" smtClean="0"/>
          </a:p>
          <a:p>
            <a:r>
              <a:rPr lang="en-CA" dirty="0" smtClean="0"/>
              <a:t>Expert groups develop accommodations for the lesson to enable the cognitive process.</a:t>
            </a:r>
          </a:p>
          <a:p>
            <a:endParaRPr lang="en-CA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52F66B2-7324-4F3A-A073-2D75DDDF7ECE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509713"/>
          </a:xfrm>
        </p:spPr>
        <p:txBody>
          <a:bodyPr/>
          <a:lstStyle/>
          <a:p>
            <a:r>
              <a:rPr lang="en-CA" smtClean="0"/>
              <a:t>Home Group Activity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2819400"/>
          </a:xfrm>
        </p:spPr>
        <p:txBody>
          <a:bodyPr/>
          <a:lstStyle/>
          <a:p>
            <a:r>
              <a:rPr lang="en-CA" smtClean="0"/>
              <a:t>Each member presents the accommodations of their expert group for the lesson. </a:t>
            </a:r>
          </a:p>
          <a:p>
            <a:r>
              <a:rPr lang="en-CA" smtClean="0"/>
              <a:t>Members record accommodations.</a:t>
            </a:r>
          </a:p>
          <a:p>
            <a:r>
              <a:rPr lang="en-CA" smtClean="0"/>
              <a:t>Members use coloured dots to track cognitive processes.</a:t>
            </a:r>
          </a:p>
          <a:p>
            <a:endParaRPr lang="en-CA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9C0612-26BF-46E4-90E8-047E7A708B32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19400" y="3733800"/>
            <a:ext cx="6248400" cy="2057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50800" tIns="50800" bIns="50800"/>
          <a:lstStyle/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Verbal Comprehension (green)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Perceptual Reasoning (</a:t>
            </a: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pink)</a:t>
            </a:r>
            <a:endParaRPr lang="en-US" sz="20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Memory (yellow)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Processing Speed/Visual Motor Integration (blue)</a:t>
            </a:r>
          </a:p>
          <a:p>
            <a:pPr marL="382588" indent="-342900" eaLnBrk="0" hangingPunct="0">
              <a:spcBef>
                <a:spcPts val="700"/>
              </a:spcBef>
              <a:buSzPct val="10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Executive Functioning </a:t>
            </a:r>
            <a:r>
              <a:rPr lang="en-US" sz="200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(red)</a:t>
            </a:r>
            <a:endParaRPr lang="en-US" sz="200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509713"/>
          </a:xfrm>
        </p:spPr>
        <p:txBody>
          <a:bodyPr/>
          <a:lstStyle/>
          <a:p>
            <a:r>
              <a:rPr lang="en-CA" b="1" smtClean="0"/>
              <a:t>Large Group Report</a:t>
            </a:r>
            <a:r>
              <a:rPr lang="en-CA" smtClean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257800"/>
          </a:xfrm>
        </p:spPr>
        <p:txBody>
          <a:bodyPr/>
          <a:lstStyle/>
          <a:p>
            <a:pPr>
              <a:defRPr/>
            </a:pPr>
            <a:r>
              <a:rPr lang="en-CA" dirty="0" smtClean="0"/>
              <a:t>What </a:t>
            </a:r>
            <a:r>
              <a:rPr lang="en-CA" b="1" cap="all" dirty="0" err="1" smtClean="0"/>
              <a:t>aha’s</a:t>
            </a:r>
            <a:r>
              <a:rPr lang="en-CA" dirty="0" smtClean="0"/>
              <a:t> did you have as you engaged in this activity? Where were there overlaps in accommodations? </a:t>
            </a:r>
          </a:p>
          <a:p>
            <a:pPr>
              <a:defRPr/>
            </a:pPr>
            <a:r>
              <a:rPr lang="en-CA" dirty="0" smtClean="0"/>
              <a:t>Primary students don’t usually have IEP’s. How can this understanding of cognitive processes be useful in teaching primary grades?</a:t>
            </a:r>
          </a:p>
          <a:p>
            <a:pPr>
              <a:defRPr/>
            </a:pPr>
            <a:endParaRPr lang="en-CA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39230B5-5D90-4A17-9355-15798ECEC43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Pages>0</Pages>
  <Words>467</Words>
  <Characters>0</Characters>
  <Application>Microsoft Office PowerPoint</Application>
  <PresentationFormat>On-screen Show (4:3)</PresentationFormat>
  <Lines>0</Lines>
  <Paragraphs>69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2_Default Design</vt:lpstr>
      <vt:lpstr>Math CAMPPP 2012</vt:lpstr>
      <vt:lpstr>I. E. P. (Individual Education Plan)</vt:lpstr>
      <vt:lpstr>Participant Learning Goals:</vt:lpstr>
      <vt:lpstr>The 5 Cognitive Processes</vt:lpstr>
      <vt:lpstr>Jigsaw Activity: Applying our Learning</vt:lpstr>
      <vt:lpstr>The 5 Cognitive Processes</vt:lpstr>
      <vt:lpstr>Expert Group Activity:</vt:lpstr>
      <vt:lpstr>Home Group Activity</vt:lpstr>
      <vt:lpstr>Large Group Report: </vt:lpstr>
      <vt:lpstr>Consolidation: Problem Solving!!</vt:lpstr>
      <vt:lpstr>Consolidation Continued…</vt:lpstr>
      <vt:lpstr>Reflection: Your Choice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36</cp:revision>
  <dcterms:modified xsi:type="dcterms:W3CDTF">2012-08-21T20:53:26Z</dcterms:modified>
</cp:coreProperties>
</file>